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tmp" ContentType="image/p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0" r:id="rId3"/>
    <p:sldId id="258" r:id="rId4"/>
    <p:sldId id="257" r:id="rId5"/>
    <p:sldId id="286" r:id="rId6"/>
    <p:sldId id="289" r:id="rId7"/>
    <p:sldId id="259" r:id="rId8"/>
    <p:sldId id="262" r:id="rId9"/>
    <p:sldId id="261" r:id="rId10"/>
    <p:sldId id="266" r:id="rId11"/>
    <p:sldId id="278" r:id="rId12"/>
    <p:sldId id="287" r:id="rId13"/>
    <p:sldId id="268" r:id="rId14"/>
    <p:sldId id="281" r:id="rId15"/>
    <p:sldId id="270" r:id="rId16"/>
    <p:sldId id="271" r:id="rId17"/>
    <p:sldId id="272" r:id="rId18"/>
    <p:sldId id="273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1" autoAdjust="0"/>
    <p:restoredTop sz="96283" autoAdjust="0"/>
  </p:normalViewPr>
  <p:slideViewPr>
    <p:cSldViewPr>
      <p:cViewPr varScale="1">
        <p:scale>
          <a:sx n="111" d="100"/>
          <a:sy n="111" d="100"/>
        </p:scale>
        <p:origin x="162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731102850061959"/>
          <c:y val="0.17429577464788731"/>
          <c:w val="0.42503097893432468"/>
          <c:h val="0.60387323943661975"/>
        </c:manualLayout>
      </c:layout>
      <c:pieChart>
        <c:varyColors val="1"/>
        <c:ser>
          <c:idx val="0"/>
          <c:order val="0"/>
          <c:tx>
            <c:strRef>
              <c:f>Sheet1!$D$1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00CC99"/>
            </a:solidFill>
            <a:ln w="10440">
              <a:solidFill>
                <a:srgbClr val="000000"/>
              </a:solidFill>
              <a:prstDash val="solid"/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F5BC-4F08-8C4B-E71C072A34F3}"/>
              </c:ext>
            </c:extLst>
          </c:dPt>
          <c:dPt>
            <c:idx val="1"/>
            <c:bubble3D val="0"/>
            <c:spPr>
              <a:solidFill>
                <a:srgbClr val="3366FF"/>
              </a:solidFill>
              <a:ln w="1044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F5BC-4F08-8C4B-E71C072A34F3}"/>
              </c:ext>
            </c:extLst>
          </c:dPt>
          <c:dPt>
            <c:idx val="2"/>
            <c:bubble3D val="0"/>
            <c:spPr>
              <a:solidFill>
                <a:srgbClr val="CCCCFF"/>
              </a:solidFill>
              <a:ln w="1044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F5BC-4F08-8C4B-E71C072A34F3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044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F5BC-4F08-8C4B-E71C072A34F3}"/>
              </c:ext>
            </c:extLst>
          </c:dPt>
          <c:dLbls>
            <c:dLbl>
              <c:idx val="0"/>
              <c:layout>
                <c:manualLayout>
                  <c:x val="0.11118409870871387"/>
                  <c:y val="1.745706861093999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BC-4F08-8C4B-E71C072A34F3}"/>
                </c:ext>
              </c:extLst>
            </c:dLbl>
            <c:dLbl>
              <c:idx val="1"/>
              <c:layout>
                <c:manualLayout>
                  <c:x val="-7.4040178796917253E-2"/>
                  <c:y val="-2.100096541947337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BC-4F08-8C4B-E71C072A34F3}"/>
                </c:ext>
              </c:extLst>
            </c:dLbl>
            <c:dLbl>
              <c:idx val="2"/>
              <c:layout>
                <c:manualLayout>
                  <c:x val="-4.3846093970606036E-2"/>
                  <c:y val="-7.370158606392268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BC-4F08-8C4B-E71C072A34F3}"/>
                </c:ext>
              </c:extLst>
            </c:dLbl>
            <c:dLbl>
              <c:idx val="3"/>
              <c:layout>
                <c:manualLayout>
                  <c:x val="4.7500971944336119E-2"/>
                  <c:y val="-5.614161531578224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BC-4F08-8C4B-E71C072A34F3}"/>
                </c:ext>
              </c:extLst>
            </c:dLbl>
            <c:dLbl>
              <c:idx val="4"/>
              <c:layout>
                <c:manualLayout>
                  <c:xMode val="edge"/>
                  <c:yMode val="edge"/>
                  <c:x val="3.7174721189591076E-3"/>
                  <c:y val="8.274647887323943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BC-4F08-8C4B-E71C072A34F3}"/>
                </c:ext>
              </c:extLst>
            </c:dLbl>
            <c:dLbl>
              <c:idx val="5"/>
              <c:layout>
                <c:manualLayout>
                  <c:xMode val="edge"/>
                  <c:yMode val="edge"/>
                  <c:x val="7.434944237918216E-2"/>
                  <c:y val="3.697183098591549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BC-4F08-8C4B-E71C072A34F3}"/>
                </c:ext>
              </c:extLst>
            </c:dLbl>
            <c:dLbl>
              <c:idx val="6"/>
              <c:layout>
                <c:manualLayout>
                  <c:xMode val="edge"/>
                  <c:yMode val="edge"/>
                  <c:x val="0.15241635687732341"/>
                  <c:y val="1.76056338028169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BC-4F08-8C4B-E71C072A34F3}"/>
                </c:ext>
              </c:extLst>
            </c:dLbl>
            <c:dLbl>
              <c:idx val="7"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BC-4F08-8C4B-E71C072A34F3}"/>
                </c:ext>
              </c:extLst>
            </c:dLbl>
            <c:numFmt formatCode="0%" sourceLinked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 w="20881">
                <a:noFill/>
              </a:ln>
            </c:spPr>
            <c:txPr>
              <a:bodyPr/>
              <a:lstStyle/>
              <a:p>
                <a:pPr>
                  <a:defRPr sz="1418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Town</c:v>
                </c:pt>
                <c:pt idx="1">
                  <c:v>School districts</c:v>
                </c:pt>
                <c:pt idx="2">
                  <c:v>County</c:v>
                </c:pt>
                <c:pt idx="3">
                  <c:v>Fire Districts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37</c:v>
                </c:pt>
                <c:pt idx="1">
                  <c:v>44</c:v>
                </c:pt>
                <c:pt idx="2">
                  <c:v>14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5BC-4F08-8C4B-E71C072A34F3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 w="20881">
          <a:noFill/>
        </a:ln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480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273983609191709"/>
          <c:y val="6.8953281323775734E-2"/>
          <c:w val="0.51231527093596063"/>
          <c:h val="0.8611111111111111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Sheet1!$A$3</c:f>
              <c:strCache>
                <c:ptCount val="1"/>
                <c:pt idx="0">
                  <c:v>other revenues</c:v>
                </c:pt>
              </c:strCache>
            </c:strRef>
          </c:tx>
          <c:spPr>
            <a:solidFill>
              <a:schemeClr val="accent2"/>
            </a:solidFill>
            <a:ln w="1323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.13551310669318373"/>
                  <c:y val="2.86738351254480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BA-47E3-B5EE-97C2BA1EB682}"/>
                </c:ext>
              </c:extLst>
            </c:dLbl>
            <c:numFmt formatCode="&quot;$&quot;#,##0.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2"/>
                <c:pt idx="0">
                  <c:v>appropriations</c:v>
                </c:pt>
                <c:pt idx="1">
                  <c:v>"revenues"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1">
                  <c:v>25532220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BA-47E3-B5EE-97C2BA1EB682}"/>
            </c:ext>
          </c:extLst>
        </c:ser>
        <c:ser>
          <c:idx val="2"/>
          <c:order val="1"/>
          <c:tx>
            <c:strRef>
              <c:f>Sheet1!$A$4</c:f>
              <c:strCache>
                <c:ptCount val="1"/>
                <c:pt idx="0">
                  <c:v>fund balance/reserves</c:v>
                </c:pt>
              </c:strCache>
            </c:strRef>
          </c:tx>
          <c:spPr>
            <a:solidFill>
              <a:srgbClr val="00CCFF"/>
            </a:solidFill>
            <a:ln w="1323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.1355131066931837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BA-47E3-B5EE-97C2BA1EB682}"/>
                </c:ext>
              </c:extLst>
            </c:dLbl>
            <c:numFmt formatCode="_(&quot;$&quot;* #,##0.0_);_(&quot;$&quot;* \(#,##0.0\);_(&quot;$&quot;* &quot;-&quot;?_);_(@_)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2"/>
                <c:pt idx="0">
                  <c:v>appropriations</c:v>
                </c:pt>
                <c:pt idx="1">
                  <c:v>"revenues"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1">
                  <c:v>11882108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BA-47E3-B5EE-97C2BA1EB682}"/>
            </c:ext>
          </c:extLst>
        </c:ser>
        <c:ser>
          <c:idx val="4"/>
          <c:order val="2"/>
          <c:tx>
            <c:strRef>
              <c:f>Sheet1!$A$5</c:f>
              <c:strCache>
                <c:ptCount val="1"/>
                <c:pt idx="0">
                  <c:v>property taxes</c:v>
                </c:pt>
              </c:strCache>
            </c:strRef>
          </c:tx>
          <c:spPr>
            <a:solidFill>
              <a:srgbClr val="92D050"/>
            </a:solidFill>
            <a:ln w="1323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.1370888404919416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BA-47E3-B5EE-97C2BA1EB682}"/>
                </c:ext>
              </c:extLst>
            </c:dLbl>
            <c:numFmt formatCode="_(&quot;$&quot;* #,##0.0_);_(&quot;$&quot;* \(#,##0.0\);_(&quot;$&quot;* &quot;-&quot;?_);_(@_)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2"/>
                <c:pt idx="0">
                  <c:v>appropriations</c:v>
                </c:pt>
                <c:pt idx="1">
                  <c:v>"revenues"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1">
                  <c:v>82941609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BA-47E3-B5EE-97C2BA1EB682}"/>
            </c:ext>
          </c:extLst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appropriations</c:v>
                </c:pt>
              </c:strCache>
            </c:strRef>
          </c:tx>
          <c:spPr>
            <a:solidFill>
              <a:schemeClr val="folHlink"/>
            </a:solidFill>
            <a:ln w="1323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8.1285821415180252E-3"/>
                  <c:y val="-0.339481564475891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BA-47E3-B5EE-97C2BA1EB682}"/>
                </c:ext>
              </c:extLst>
            </c:dLbl>
            <c:numFmt formatCode="_(&quot;$&quot;* #,##0.0_);_(&quot;$&quot;* \(#,##0.0\);_(&quot;$&quot;* &quot;-&quot;?_);_(@_)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2"/>
                <c:pt idx="0">
                  <c:v>appropriations</c:v>
                </c:pt>
                <c:pt idx="1">
                  <c:v>"revenues"</c:v>
                </c:pt>
              </c:strCache>
            </c:strRef>
          </c:cat>
          <c:val>
            <c:numRef>
              <c:f>Sheet1!$B$6:$D$6</c:f>
              <c:numCache>
                <c:formatCode>General</c:formatCode>
                <c:ptCount val="3"/>
                <c:pt idx="0">
                  <c:v>120355936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3BA-47E3-B5EE-97C2BA1EB6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888016"/>
        <c:axId val="209888576"/>
      </c:barChart>
      <c:catAx>
        <c:axId val="20988801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09888576"/>
        <c:crosses val="autoZero"/>
        <c:auto val="1"/>
        <c:lblAlgn val="ctr"/>
        <c:lblOffset val="100"/>
        <c:noMultiLvlLbl val="0"/>
      </c:catAx>
      <c:valAx>
        <c:axId val="209888576"/>
        <c:scaling>
          <c:orientation val="minMax"/>
        </c:scaling>
        <c:delete val="0"/>
        <c:axPos val="l"/>
        <c:majorGridlines>
          <c:spPr>
            <a:ln w="3309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30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76" b="1" i="0" u="none" strike="noStrike" baseline="0">
                <a:solidFill>
                  <a:schemeClr val="tx1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09888016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2315270935960592E-2"/>
                <c:y val="6.9444444444444448E-2"/>
              </c:manualLayout>
            </c:layout>
            <c:spPr>
              <a:noFill/>
              <a:ln w="26470">
                <a:noFill/>
              </a:ln>
            </c:spPr>
            <c:txPr>
              <a:bodyPr rot="-5400000" vert="horz"/>
              <a:lstStyle/>
              <a:p>
                <a:pPr algn="ctr">
                  <a:defRPr sz="83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</c:dispUnitsLbl>
        </c:dispUnits>
      </c:valAx>
      <c:spPr>
        <a:noFill/>
        <a:ln w="1323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5886702178756584"/>
          <c:y val="0.21759251123652462"/>
          <c:w val="0.33620689975736506"/>
          <c:h val="0.56712964527502718"/>
        </c:manualLayout>
      </c:layout>
      <c:overlay val="0"/>
      <c:spPr>
        <a:noFill/>
        <a:ln w="3309">
          <a:solidFill>
            <a:schemeClr val="tx1"/>
          </a:solidFill>
          <a:prstDash val="solid"/>
        </a:ln>
      </c:spPr>
      <c:txPr>
        <a:bodyPr/>
        <a:lstStyle/>
        <a:p>
          <a:pPr>
            <a:defRPr sz="1725" b="1" i="0" u="none" strike="noStrike" baseline="0">
              <a:solidFill>
                <a:schemeClr val="tx1"/>
              </a:solidFill>
              <a:latin typeface="Verdana"/>
              <a:ea typeface="Verdana"/>
              <a:cs typeface="Verdan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76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816" tIns="46408" rIns="92816" bIns="4640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816" tIns="46408" rIns="92816" bIns="46408" rtlCol="0"/>
          <a:lstStyle>
            <a:lvl1pPr algn="r">
              <a:defRPr sz="1200"/>
            </a:lvl1pPr>
          </a:lstStyle>
          <a:p>
            <a:fld id="{D48C1B08-E77A-412B-B0E9-22AA86100F8F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2816" tIns="46408" rIns="92816" bIns="4640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2816" tIns="46408" rIns="92816" bIns="46408" rtlCol="0" anchor="b"/>
          <a:lstStyle>
            <a:lvl1pPr algn="r">
              <a:defRPr sz="1200"/>
            </a:lvl1pPr>
          </a:lstStyle>
          <a:p>
            <a:fld id="{452B7F15-7B3F-414E-83C6-3C62B6BF4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816" tIns="46408" rIns="92816" bIns="4640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816" tIns="46408" rIns="92816" bIns="46408" rtlCol="0"/>
          <a:lstStyle>
            <a:lvl1pPr algn="r">
              <a:defRPr sz="1200"/>
            </a:lvl1pPr>
          </a:lstStyle>
          <a:p>
            <a:fld id="{D2ABBC88-8D9A-42D4-AA88-7CFF144A3361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6" tIns="46408" rIns="92816" bIns="4640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2816" tIns="46408" rIns="92816" bIns="464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2816" tIns="46408" rIns="92816" bIns="4640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2816" tIns="46408" rIns="92816" bIns="46408" rtlCol="0" anchor="b"/>
          <a:lstStyle>
            <a:lvl1pPr algn="r">
              <a:defRPr sz="1200"/>
            </a:lvl1pPr>
          </a:lstStyle>
          <a:p>
            <a:fld id="{1599C92C-0223-4889-B56E-2FC9D7EDD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215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76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51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2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58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775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9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274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840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716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403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1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52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131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5885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6951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9C92C-0223-4889-B56E-2FC9D7EDDD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79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6447-34CD-4B3D-9656-CA74A60A6EE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4F40D4-F278-4A4F-80B2-E4E607350B2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6447-34CD-4B3D-9656-CA74A60A6EE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40D4-F278-4A4F-80B2-E4E607350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6447-34CD-4B3D-9656-CA74A60A6EE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40D4-F278-4A4F-80B2-E4E607350B2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6447-34CD-4B3D-9656-CA74A60A6EE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40D4-F278-4A4F-80B2-E4E607350B2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6447-34CD-4B3D-9656-CA74A60A6EE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40D4-F278-4A4F-80B2-E4E607350B2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6447-34CD-4B3D-9656-CA74A60A6EE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40D4-F278-4A4F-80B2-E4E607350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6447-34CD-4B3D-9656-CA74A60A6EE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40D4-F278-4A4F-80B2-E4E607350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6447-34CD-4B3D-9656-CA74A60A6EE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40D4-F278-4A4F-80B2-E4E607350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6447-34CD-4B3D-9656-CA74A60A6EE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40D4-F278-4A4F-80B2-E4E607350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6447-34CD-4B3D-9656-CA74A60A6EE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40D4-F278-4A4F-80B2-E4E607350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6447-34CD-4B3D-9656-CA74A60A6EE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F40D4-F278-4A4F-80B2-E4E607350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ABE6447-34CD-4B3D-9656-CA74A60A6EE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E4F40D4-F278-4A4F-80B2-E4E607350B2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8534400" cy="2301240"/>
          </a:xfrm>
        </p:spPr>
        <p:txBody>
          <a:bodyPr/>
          <a:lstStyle/>
          <a:p>
            <a:r>
              <a:rPr lang="en-US" dirty="0"/>
              <a:t>TOWN OF CHEEKTOWAGA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430" y="3429000"/>
            <a:ext cx="6174693" cy="17526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2027 Preliminary Budget Hearing</a:t>
            </a:r>
          </a:p>
          <a:p>
            <a:r>
              <a:rPr lang="en-US" dirty="0">
                <a:solidFill>
                  <a:schemeClr val="tx1"/>
                </a:solidFill>
              </a:rPr>
              <a:t>October 27, 2026</a:t>
            </a:r>
          </a:p>
        </p:txBody>
      </p:sp>
      <p:pic>
        <p:nvPicPr>
          <p:cNvPr id="4" name="Picture 4" descr="Town%20Se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30" y="3229622"/>
            <a:ext cx="14859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33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Average homeowner’s tax bill</a:t>
            </a:r>
          </a:p>
        </p:txBody>
      </p:sp>
      <p:graphicFrame>
        <p:nvGraphicFramePr>
          <p:cNvPr id="5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2461680"/>
              </p:ext>
            </p:extLst>
          </p:nvPr>
        </p:nvGraphicFramePr>
        <p:xfrm>
          <a:off x="1043087" y="1651000"/>
          <a:ext cx="6295825" cy="4424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45769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 Budget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20624" lvl="1" indent="-384048">
              <a:buSzPct val="80000"/>
              <a:buFont typeface="Wingdings 2"/>
              <a:buChar char="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Early August - requests are sent to each department head</a:t>
            </a:r>
          </a:p>
          <a:p>
            <a:pPr marL="420624" lvl="1" indent="-384048">
              <a:buSzPct val="80000"/>
              <a:buFont typeface="Wingdings 2"/>
              <a:buChar char="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Late August - departmental requests due to Supervisor and are then reviewed and evaluated</a:t>
            </a:r>
          </a:p>
          <a:p>
            <a:pPr marL="420624" lvl="1" indent="-384048">
              <a:buSzPct val="80000"/>
              <a:buFont typeface="Wingdings 2"/>
              <a:buChar char="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Late August/early September – departmental budgets accumulated and requests are reviewed by the Supervisor and Director of Finance</a:t>
            </a:r>
          </a:p>
          <a:p>
            <a:pPr marL="420624" lvl="1" indent="-384048">
              <a:buSzPct val="80000"/>
              <a:buFont typeface="Wingdings 2"/>
              <a:buChar char="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Mid September -  payrolls, benefits, debt service, estimated revenues are all computed</a:t>
            </a:r>
          </a:p>
          <a:p>
            <a:pPr marL="420624" lvl="1" indent="-384048">
              <a:buSzPct val="80000"/>
              <a:buFont typeface="Wingdings 2"/>
              <a:buChar char="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Mid September – complete budgets for each fund, determine tax rate implications and make adjustments</a:t>
            </a:r>
          </a:p>
          <a:p>
            <a:pPr marL="420624" lvl="1" indent="-384048">
              <a:buSzPct val="80000"/>
              <a:buFont typeface="Wingdings 2"/>
              <a:buChar char="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September 30 - File tentative budget</a:t>
            </a:r>
          </a:p>
          <a:p>
            <a:pPr marL="420624" lvl="1" indent="-384048">
              <a:buSzPct val="80000"/>
              <a:buFont typeface="Wingdings 2"/>
              <a:buChar char="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October -  hold public hearing, consider comments and make adjustments</a:t>
            </a:r>
          </a:p>
          <a:p>
            <a:pPr marL="420624" lvl="1" indent="-384048">
              <a:buSzPct val="80000"/>
              <a:buFont typeface="Wingdings 2"/>
              <a:buChar char="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November - Adopt budget and submit to County (by 11/20) </a:t>
            </a:r>
          </a:p>
          <a:p>
            <a:pPr marL="420624" lvl="1" indent="-384048">
              <a:buSzPct val="80000"/>
              <a:buFont typeface="Wingdings 2"/>
              <a:buChar char="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99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TOWN OF CHEEKTOWAGA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r>
              <a:rPr lang="en-US" dirty="0">
                <a:solidFill>
                  <a:schemeClr val="tx1"/>
                </a:solidFill>
              </a:rPr>
              <a:t>Two budgets for consideration:</a:t>
            </a:r>
          </a:p>
          <a:p>
            <a:r>
              <a:rPr lang="en-US" dirty="0">
                <a:solidFill>
                  <a:schemeClr val="tx1"/>
                </a:solidFill>
              </a:rPr>
              <a:t>Benefit Basis Budget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Termed such because taxes are levied on the basis of the level of services received in specific areas of Town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Includes sewer, hydrant districts, and drainage</a:t>
            </a:r>
          </a:p>
          <a:p>
            <a:r>
              <a:rPr lang="en-US" dirty="0">
                <a:solidFill>
                  <a:schemeClr val="tx1"/>
                </a:solidFill>
              </a:rPr>
              <a:t>Ad Valorem Budget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Termed such because taxes are levied based on assessed real property value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Includes general, town-outside village, highway, garbage and lighting funds</a:t>
            </a:r>
          </a:p>
        </p:txBody>
      </p:sp>
    </p:spTree>
    <p:extLst>
      <p:ext uri="{BB962C8B-B14F-4D97-AF65-F5344CB8AC3E}">
        <p14:creationId xmlns:p14="http://schemas.microsoft.com/office/powerpoint/2010/main" val="156339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609B5E0-3F69-9DA3-B043-4D30E52422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457200"/>
            <a:ext cx="75438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670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CE6A43E-4C57-10C1-CCAD-CB48B970D0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214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20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How The Budget Works</a:t>
            </a:r>
          </a:p>
        </p:txBody>
      </p:sp>
      <p:graphicFrame>
        <p:nvGraphicFramePr>
          <p:cNvPr id="4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887058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939759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Tax 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The NYS Property Tax Cap is limited to an increase in property taxes to the lower of: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Two percent; or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the rate of inflation which for 2027 has been determined to be 2.0%</a:t>
            </a:r>
          </a:p>
          <a:p>
            <a:r>
              <a:rPr lang="en-US" dirty="0">
                <a:solidFill>
                  <a:schemeClr val="tx1"/>
                </a:solidFill>
              </a:rPr>
              <a:t>The State has a website that assists in the calculation of our Town’s specific cap that also allows for adjustments related to PILOTs and excludible costs such as pension costs.</a:t>
            </a:r>
          </a:p>
          <a:p>
            <a:r>
              <a:rPr lang="en-US" dirty="0">
                <a:solidFill>
                  <a:schemeClr val="tx1"/>
                </a:solidFill>
              </a:rPr>
              <a:t>The Town’s allowable increase in tax levy per the NYS calculations is $1,499,970 or 2.0% increase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89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Appropriations by function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0665410"/>
              </p:ext>
            </p:extLst>
          </p:nvPr>
        </p:nvGraphicFramePr>
        <p:xfrm>
          <a:off x="457200" y="1600200"/>
          <a:ext cx="8229600" cy="4669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50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869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Public Safety (Police &amp; code enforcement)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Sewers, Storm Drainage &amp; Hydrants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General Govt –courts, assessor, town clerk &amp; admin offices</a:t>
                      </a:r>
                    </a:p>
                  </a:txBody>
                  <a:tcPr marL="100770" marR="100770" marT="45717" marB="45717" horzOverflow="overflow"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35.7%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16.0%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14.7%</a:t>
                      </a:r>
                      <a:endParaRPr kumimoji="0" lang="en-US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770" marR="100770" marT="45717" marB="45717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7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Highway &amp; Street Lighting</a:t>
                      </a:r>
                    </a:p>
                  </a:txBody>
                  <a:tcPr marL="100770" marR="100770" marT="45717" marB="45717" horzOverflow="overflow"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13.7%</a:t>
                      </a:r>
                    </a:p>
                  </a:txBody>
                  <a:tcPr marL="100770" marR="100770" marT="45717" marB="45717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7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Garbage &amp; recycling</a:t>
                      </a:r>
                    </a:p>
                  </a:txBody>
                  <a:tcPr marL="100770" marR="100770" marT="45717" marB="45717" horzOverflow="overflow"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11.8%</a:t>
                      </a:r>
                    </a:p>
                  </a:txBody>
                  <a:tcPr marL="100770" marR="100770" marT="45717" marB="45717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4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Culture &amp; Recreation – parks, youth, recreation &amp; seniors</a:t>
                      </a:r>
                    </a:p>
                  </a:txBody>
                  <a:tcPr marL="100770" marR="100770" marT="45717" marB="45717" horzOverflow="overflow"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8.1%</a:t>
                      </a:r>
                    </a:p>
                  </a:txBody>
                  <a:tcPr marL="100770" marR="100770" marT="45717" marB="45717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7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770" marR="100770" marT="45717" marB="45717" horzOverflow="overflow"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770" marR="100770" marT="45717" marB="45717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7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770" marR="100770" marT="45717" marB="45717" horzOverflow="overflow"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indent="-24288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indent="-34766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indent="-4873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indent="-4873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770" marR="100770" marT="45717" marB="45717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5780376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Appropriation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New union contracts wage increases +1,180,170</a:t>
            </a:r>
          </a:p>
          <a:p>
            <a:r>
              <a:rPr lang="en-US" dirty="0">
                <a:solidFill>
                  <a:schemeClr val="tx1"/>
                </a:solidFill>
              </a:rPr>
              <a:t>Increase for union wage step increases  +105,694</a:t>
            </a:r>
          </a:p>
          <a:p>
            <a:r>
              <a:rPr lang="en-US" dirty="0">
                <a:solidFill>
                  <a:schemeClr val="tx1"/>
                </a:solidFill>
              </a:rPr>
              <a:t>Increase in OT budgets mainly due to contract increases +$126,882</a:t>
            </a:r>
          </a:p>
          <a:p>
            <a:r>
              <a:rPr lang="en-US" dirty="0">
                <a:solidFill>
                  <a:schemeClr val="tx1"/>
                </a:solidFill>
              </a:rPr>
              <a:t>Added positions: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Asst. Dir of Info Technology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Deputy Highway Superintendent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Sr. Engineering position in highway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2</a:t>
            </a:r>
            <a:r>
              <a:rPr lang="en-US" baseline="30000" dirty="0">
                <a:solidFill>
                  <a:schemeClr val="tx1"/>
                </a:solidFill>
              </a:rPr>
              <a:t>nd</a:t>
            </a:r>
            <a:r>
              <a:rPr lang="en-US" dirty="0">
                <a:solidFill>
                  <a:schemeClr val="tx1"/>
                </a:solidFill>
              </a:rPr>
              <a:t> full-time dog control officer </a:t>
            </a:r>
          </a:p>
          <a:p>
            <a:r>
              <a:rPr lang="en-US" dirty="0">
                <a:solidFill>
                  <a:schemeClr val="tx1"/>
                </a:solidFill>
              </a:rPr>
              <a:t>Eliminated positions: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Town Comptroller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Auto mechanic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Highway laborer</a:t>
            </a:r>
          </a:p>
          <a:p>
            <a:r>
              <a:rPr lang="en-US" dirty="0">
                <a:solidFill>
                  <a:schemeClr val="tx1"/>
                </a:solidFill>
              </a:rPr>
              <a:t>Decrease contractual sellbacks -168,500</a:t>
            </a:r>
          </a:p>
          <a:p>
            <a:r>
              <a:rPr lang="en-US" dirty="0">
                <a:solidFill>
                  <a:schemeClr val="tx1"/>
                </a:solidFill>
              </a:rPr>
              <a:t>Part-time &amp; seasonal payroll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Add PT pool staffing + 113,700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Total payroll adjustments – increase of $1,684,532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914400" lvl="2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708858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Appropriation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EQUIPMENT: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Sanitation packer truck +340,000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Sanitation tote replacements +20,000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011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Appropriation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Non Personnel (Outside contracts or services) appropriations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Contractual cost savings due to streetlight LED conversion project -120,000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Gas and diesel costs  + 120,000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Building utility costs +215,000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Highway road salt +392,000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Highway blacktop +375,000</a:t>
            </a:r>
          </a:p>
          <a:p>
            <a:r>
              <a:rPr lang="en-US" dirty="0">
                <a:solidFill>
                  <a:schemeClr val="tx1"/>
                </a:solidFill>
              </a:rPr>
              <a:t>Items adjusted due to contractual agreements: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Buffalo Sewer Authority contractual charge increase +250,000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Erie County sewer charges and other sewer repairs +83,000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Sanitation landfill costs increase  $140,500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Recycling program contract increase $324,200</a:t>
            </a:r>
          </a:p>
          <a:p>
            <a:r>
              <a:rPr lang="en-US" dirty="0">
                <a:solidFill>
                  <a:schemeClr val="tx1"/>
                </a:solidFill>
              </a:rPr>
              <a:t>Total Contractual lines increases were $2,027,629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935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Appropriation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Fringe Benefit cost changes due to the following: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Payroll taxes increased due to wage increases by $89,000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Retirement costs driven mainly by the NYS retirement rate increased budget by $550,000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Employee and medical costs increases $1,515,000</a:t>
            </a:r>
          </a:p>
          <a:p>
            <a:r>
              <a:rPr lang="en-US" dirty="0">
                <a:solidFill>
                  <a:schemeClr val="tx1"/>
                </a:solidFill>
              </a:rPr>
              <a:t>Debt service increased due to new bonding in 2026 to fund capital infrastructure costs and heavy equipment replacement + $640,000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23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Other Revenues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Our “budgeted other revenue streams” has increased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Interest income +$205,000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Police revenue increases relating to grants and other agreements with other organizations for use of employees (OT </a:t>
            </a:r>
            <a:r>
              <a:rPr lang="en-US" dirty="0" err="1">
                <a:solidFill>
                  <a:schemeClr val="tx1"/>
                </a:solidFill>
              </a:rPr>
              <a:t>reimb</a:t>
            </a:r>
            <a:r>
              <a:rPr lang="en-US" dirty="0">
                <a:solidFill>
                  <a:schemeClr val="tx1"/>
                </a:solidFill>
              </a:rPr>
              <a:t>) or use of our training facilities  + $60,000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Tax on adult use cannabis +100,000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Sales tax estimates +304,000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Hotel bed tax estimated increase of $1,000,000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Mortgage tax estimate increased by 100,000</a:t>
            </a:r>
          </a:p>
          <a:p>
            <a:pPr marL="457200" lvl="1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n-US" b="1" dirty="0">
                <a:solidFill>
                  <a:schemeClr val="tx1"/>
                </a:solidFill>
              </a:rPr>
              <a:t>Overall, our budgeted Other Revenue number increased by a total of $1,721,299</a:t>
            </a:r>
          </a:p>
          <a:p>
            <a:pPr marL="457200" lvl="1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lvl="1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51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Appropriated fund balance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This is a planned use of our cash reserves.</a:t>
            </a:r>
          </a:p>
          <a:p>
            <a:r>
              <a:rPr lang="en-US" dirty="0">
                <a:solidFill>
                  <a:schemeClr val="tx1"/>
                </a:solidFill>
              </a:rPr>
              <a:t>We plan to decrease our use of reserves by $2,359,968</a:t>
            </a:r>
          </a:p>
          <a:p>
            <a:r>
              <a:rPr lang="en-US" dirty="0">
                <a:solidFill>
                  <a:schemeClr val="tx1"/>
                </a:solidFill>
              </a:rPr>
              <a:t>This is a result of our fund balance policy which states that we plan to maintain fund balances of not less than 15% of our annual appropriations.	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26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Budget change summary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9856713"/>
              </p:ext>
            </p:extLst>
          </p:nvPr>
        </p:nvGraphicFramePr>
        <p:xfrm>
          <a:off x="457200" y="1653739"/>
          <a:ext cx="8229598" cy="4518175"/>
        </p:xfrm>
        <a:graphic>
          <a:graphicData uri="http://schemas.openxmlformats.org/drawingml/2006/table">
            <a:tbl>
              <a:tblPr/>
              <a:tblGrid>
                <a:gridCol w="2371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3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0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17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8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17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17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8044">
                <a:tc>
                  <a:txBody>
                    <a:bodyPr/>
                    <a:lstStyle/>
                    <a:p>
                      <a:pPr algn="l" fontAlgn="b"/>
                      <a:endParaRPr lang="en-US" sz="1100" b="1" i="1" u="none" strike="noStrike" dirty="0">
                        <a:effectLst/>
                        <a:latin typeface="Helv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effectLst/>
                          <a:latin typeface="Helv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>
                        <a:effectLst/>
                        <a:latin typeface="Helv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effectLst/>
                          <a:latin typeface="Helv"/>
                        </a:rPr>
                        <a:t>Other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effectLst/>
                          <a:latin typeface="Helv"/>
                        </a:rPr>
                        <a:t>Appropriated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effectLst/>
                          <a:latin typeface="Helv"/>
                        </a:rPr>
                        <a:t>Tax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effectLst/>
                          <a:latin typeface="Helv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044"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>
                        <a:effectLst/>
                        <a:latin typeface="Helv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effectLst/>
                          <a:latin typeface="Helv"/>
                        </a:rPr>
                        <a:t>Appropriations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>
                        <a:effectLst/>
                        <a:latin typeface="Helv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effectLst/>
                          <a:latin typeface="Helv"/>
                        </a:rPr>
                        <a:t>Revenues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effectLst/>
                          <a:latin typeface="Helv"/>
                        </a:rPr>
                        <a:t>Fund Balance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effectLst/>
                          <a:latin typeface="Helv"/>
                        </a:rPr>
                        <a:t>Levy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effectLst/>
                          <a:latin typeface="Helv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 Budget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113,594,076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23,814,921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14,238,076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75,541,079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$ 113,594,076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3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Adjustments for 2027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99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 of other revenues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1,721,298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1,721,298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Reduce use of fund balance/reserves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(2,359,968)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(2,359,968)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9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1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Payroll increases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1,684,532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Equipment increases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350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,556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1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outside contracted costs increases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2,027,629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1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           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1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Fringe benefits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2,059,573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1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Debt service change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639,570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1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99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              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73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Amount of property taxes to balance budget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-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en-US" sz="1200" b="0" i="0" u="sng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7,400,530</a:t>
                      </a:r>
                      <a:r>
                        <a:rPr lang="en-US" sz="12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7,400,530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adjustments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6,761,860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1,721,298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(2,359,968)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7,400,530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6,761,860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195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change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7.23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-16.58%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9.80%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5.95%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9566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19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2027 Budget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120,355,936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25,536,219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11,878,108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82,941,609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120,355,936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6346144"/>
      </p:ext>
    </p:extLst>
  </p:cSld>
  <p:clrMapOvr>
    <a:masterClrMapping/>
  </p:clrMapOvr>
  <p:transition spd="slow">
    <p:wheel spokes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2027 Benefit Basis Budget</a:t>
            </a: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88420"/>
              </p:ext>
            </p:extLst>
          </p:nvPr>
        </p:nvGraphicFramePr>
        <p:xfrm>
          <a:off x="533400" y="1835150"/>
          <a:ext cx="7450138" cy="349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229143" imgH="1981290" progId="Excel.Sheet.8">
                  <p:embed/>
                </p:oleObj>
              </mc:Choice>
              <mc:Fallback>
                <p:oleObj name="Worksheet" r:id="rId3" imgW="4229143" imgH="1981290" progId="Excel.Sheet.8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835150"/>
                        <a:ext cx="7450138" cy="3490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538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2027 Townwide </a:t>
            </a:r>
            <a:br>
              <a:rPr lang="en-US" dirty="0">
                <a:solidFill>
                  <a:srgbClr val="00B0F0"/>
                </a:solidFill>
              </a:rPr>
            </a:br>
            <a:r>
              <a:rPr lang="en-US" dirty="0">
                <a:solidFill>
                  <a:srgbClr val="00B0F0"/>
                </a:solidFill>
              </a:rPr>
              <a:t>(ad-valorem) taxes</a:t>
            </a: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607436"/>
              </p:ext>
            </p:extLst>
          </p:nvPr>
        </p:nvGraphicFramePr>
        <p:xfrm>
          <a:off x="914400" y="2108200"/>
          <a:ext cx="7239000" cy="317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105257" imgH="1800225" progId="Excel.Sheet.8">
                  <p:embed/>
                </p:oleObj>
              </mc:Choice>
              <mc:Fallback>
                <p:oleObj name="Worksheet" r:id="rId3" imgW="4105257" imgH="1800225" progId="Excel.Sheet.8">
                  <p:embed/>
                  <p:pic>
                    <p:nvPicPr>
                      <p:cNvPr id="0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108200"/>
                        <a:ext cx="7239000" cy="317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592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4506</TotalTime>
  <Words>954</Words>
  <Application>Microsoft Office PowerPoint</Application>
  <PresentationFormat>On-screen Show (4:3)</PresentationFormat>
  <Paragraphs>237</Paragraphs>
  <Slides>18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Century Gothic</vt:lpstr>
      <vt:lpstr>Courier New</vt:lpstr>
      <vt:lpstr>Helv</vt:lpstr>
      <vt:lpstr>Palatino Linotype</vt:lpstr>
      <vt:lpstr>Times New Roman</vt:lpstr>
      <vt:lpstr>Wingdings</vt:lpstr>
      <vt:lpstr>Wingdings 2</vt:lpstr>
      <vt:lpstr>Executive</vt:lpstr>
      <vt:lpstr>Worksheet</vt:lpstr>
      <vt:lpstr>TOWN OF CHEEKTOWAGA</vt:lpstr>
      <vt:lpstr>Average homeowner’s tax bill</vt:lpstr>
      <vt:lpstr>The Budget Process</vt:lpstr>
      <vt:lpstr>TOWN OF CHEEKTOWAGA </vt:lpstr>
      <vt:lpstr>PowerPoint Presentation</vt:lpstr>
      <vt:lpstr>PowerPoint Presentation</vt:lpstr>
      <vt:lpstr>How The Budget Works</vt:lpstr>
      <vt:lpstr>Tax cap</vt:lpstr>
      <vt:lpstr>Appropriations by function</vt:lpstr>
      <vt:lpstr>Appropriation changes</vt:lpstr>
      <vt:lpstr>Appropriation changes</vt:lpstr>
      <vt:lpstr>Appropriation changes</vt:lpstr>
      <vt:lpstr>Appropriation changes</vt:lpstr>
      <vt:lpstr>Other Revenues</vt:lpstr>
      <vt:lpstr>Appropriated fund balance</vt:lpstr>
      <vt:lpstr>Budget change summary</vt:lpstr>
      <vt:lpstr>2027 Benefit Basis Budget</vt:lpstr>
      <vt:lpstr>2027 Townwide  (ad-valorem) taxes</vt:lpstr>
    </vt:vector>
  </TitlesOfParts>
  <Company>Town of Cheektwaga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TOWN OF CHEEKTOWAGA</dc:title>
  <dc:creator>Brian Krause</dc:creator>
  <cp:lastModifiedBy>Brian Krause</cp:lastModifiedBy>
  <cp:revision>197</cp:revision>
  <cp:lastPrinted>2024-10-22T19:13:30Z</cp:lastPrinted>
  <dcterms:created xsi:type="dcterms:W3CDTF">2015-10-23T19:41:56Z</dcterms:created>
  <dcterms:modified xsi:type="dcterms:W3CDTF">2026-10-27T18:35:02Z</dcterms:modified>
</cp:coreProperties>
</file>